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6405"/>
  </p:normalViewPr>
  <p:slideViewPr>
    <p:cSldViewPr snapToGrid="0">
      <p:cViewPr varScale="1">
        <p:scale>
          <a:sx n="95" d="100"/>
          <a:sy n="9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44DA6-35F6-0E4A-8615-C366674D8BFC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9B0C4-D3AA-5F40-8C87-87B1575B1B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52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9B0C4-D3AA-5F40-8C87-87B1575B1B9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52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2C6DB-156F-448F-A20F-4D7498630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579A50-5C1C-2239-6340-D727E122C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14890A-E05A-817F-F9B0-CDCE1FA8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02DE42-83CB-3308-858A-BE622C4B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CAF228-199C-6444-14FC-CDE569E5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6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C8455-DC89-416A-80EF-52B49C66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26AA4A-AA0F-6656-9DD7-6828EABD9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DA5D2E-CF76-6825-A8FD-9CDA7F89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6BD6AC-2A82-49A8-08A6-4F3B2ED6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F54F1E-16EF-BBBE-DDFD-1EB51E8A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F6A115C-AD51-AB8D-E249-B7F5D70894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3BFCC7-6337-2892-5BAF-FBAAC89EB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899BB8-BA60-D1AA-7B00-6A8A1E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4E2FA7-8715-3BE9-3E43-87BAAF0D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B7CED7-8C95-5043-9540-853A1104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71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82642-D64A-47F7-C19B-05C49C93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421589-6711-6567-C283-C68937B2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CC223B-B914-8E12-8FAB-39A9DFD7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EC34F8-D750-1A01-BF70-09CFDFBB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282022-04BC-2D05-2B17-366C9454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38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449E68-CDD1-62C1-3097-94D773E8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615316-4225-3854-29F9-342F768B9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4B6D84-0927-7FE1-A26B-6E0BC5A9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64FEBF-E2FA-8B0F-7BD7-84645FD8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B10CEE-86B2-7F5D-B41A-017F9CBD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53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4FA2E-F237-F236-F7A2-47A96DC5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25BD95-5779-E327-E1F3-937B4257D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1F9374-AAA5-50C9-B748-9070FE244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040469-1A9B-4548-008A-E108242C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EA9BB3-6790-9691-0653-CE66340A5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1AEF75-B514-C2E5-38C0-6105B64F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17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AECFA-4504-CA76-6A08-04A98463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25066A-9492-65DE-4E9D-E9B7410DE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151316-BE9A-9129-E0E5-AA4861CD0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FC70FFC-1167-D301-24E5-AFB27E2DC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0E43C4D-1D93-3FE4-1501-11D7C81A2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FA45793-A49D-CB2D-E9B5-F944F347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ACF58F-BE18-2ECF-075E-4BD6C54F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923DEF-365D-DF14-012E-AFC25F18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02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FF035-C699-0644-60C1-19A030C9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51996F-A61E-1B6C-4640-F2560459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030749-E629-DBDE-6FC5-E5D93776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855D87-D5FA-9F19-F74C-EFA48693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7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0631DF-3124-A2A7-76E6-2D192D8E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C3C56E-56FC-8338-8A9B-ACB56BE6D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802BCB-21C1-233B-CC5D-E90C40AA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212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7ED35-366E-DB89-5315-CBEB382A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11809B-B232-3F8A-CB03-52B6BA9E7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AB7EE3-F688-DBDA-CEBA-F89FC6E41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BDDFC2-3D7E-9BF7-DBD4-E8E1CD5E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8D3077-BF6A-917E-6E22-7725C4EE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1192B9-047F-DCAD-7800-B876443C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60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38373-4F39-EF1A-D41E-354E522B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727DAE-7EF5-2809-E06B-9D69E0D2C7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2F7F07-4A0F-85DB-9B10-682D826A5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7B547A-1831-6E96-76F7-DB58642C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000A6C-4075-BCC9-C1F1-BCD3B5315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CB5D5F-E90F-9F34-7191-5D2C98CD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73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06DDA-BBF4-6DF9-4DF1-C48DC693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38A40C-C208-CBEC-70A9-DAE74538B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3E9F51-B7F2-EB0E-332E-5FC63D8A7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74607-65D1-B544-89B5-10BF4FBCD1C1}" type="datetimeFigureOut">
              <a:rPr lang="ru-RU" smtClean="0"/>
              <a:t>22.02.2024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64BBC6-F98A-B401-714E-1C0E0AD62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D15A8-FB3A-6A3D-43C8-9F20CE2F3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9F8AD-A0B0-884A-B4DC-CFE6F990D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8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0EA2F6-A12A-CBAA-BBF6-93887A12B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r="66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9761CC-FEE7-CBD4-36EE-598DF0431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5000"/>
                    </a14:imgEffect>
                    <a14:imgEffect>
                      <a14:brightnessContrast contras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88" r="48585"/>
          <a:stretch/>
        </p:blipFill>
        <p:spPr bwMode="auto">
          <a:xfrm>
            <a:off x="6466384" y="0"/>
            <a:ext cx="5725616" cy="68580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D4A1C-FB1F-2DA0-87BD-5505DC499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4" y="1041400"/>
            <a:ext cx="6167805" cy="2387600"/>
          </a:xfrm>
        </p:spPr>
        <p:txBody>
          <a:bodyPr>
            <a:norm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Русская культура </a:t>
            </a:r>
            <a:r>
              <a:rPr lang="en-US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– </a:t>
            </a:r>
            <a:r>
              <a:rPr lang="ru-RU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начала </a:t>
            </a:r>
            <a:r>
              <a:rPr lang="en-US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3CA164-360C-3A27-0BB1-AFCE6D456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410613" y="355711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Выполнили студенты группы ИСТ-331</a:t>
            </a:r>
          </a:p>
          <a:p>
            <a:r>
              <a:rPr lang="ru-RU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Числова</a:t>
            </a:r>
            <a: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Екатерина</a:t>
            </a:r>
          </a:p>
          <a:p>
            <a: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Рыжик Анастасия</a:t>
            </a:r>
          </a:p>
          <a:p>
            <a: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Преподаватель: Мосеев Василий Ильич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2828D-02EE-BB79-240F-3D9AAC4D0C0F}"/>
              </a:ext>
            </a:extLst>
          </p:cNvPr>
          <p:cNvSpPr txBox="1"/>
          <p:nvPr/>
        </p:nvSpPr>
        <p:spPr>
          <a:xfrm>
            <a:off x="373316" y="6079315"/>
            <a:ext cx="6093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Санкт-Петербург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F2308-D8B7-A191-A0F9-991489D32050}"/>
              </a:ext>
            </a:extLst>
          </p:cNvPr>
          <p:cNvSpPr txBox="1"/>
          <p:nvPr/>
        </p:nvSpPr>
        <p:spPr>
          <a:xfrm>
            <a:off x="-71805" y="1450330"/>
            <a:ext cx="6233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Доклад по Истории России на тему: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19198-6FAB-D034-F9BB-8BEF09607710}"/>
              </a:ext>
            </a:extLst>
          </p:cNvPr>
          <p:cNvSpPr txBox="1"/>
          <p:nvPr/>
        </p:nvSpPr>
        <p:spPr>
          <a:xfrm>
            <a:off x="44514" y="110825"/>
            <a:ext cx="62337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Санкт-Петербургский государственный университет телекоммуникаций им. профессора Бонч-Бруевича</a:t>
            </a:r>
          </a:p>
        </p:txBody>
      </p:sp>
    </p:spTree>
    <p:extLst>
      <p:ext uri="{BB962C8B-B14F-4D97-AF65-F5344CB8AC3E}">
        <p14:creationId xmlns:p14="http://schemas.microsoft.com/office/powerpoint/2010/main" val="1594538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0E074-6A27-4AA1-F145-DDE01884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61" y="1146791"/>
            <a:ext cx="10515600" cy="431288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Источники: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67DD04-64AE-775D-5139-2DD615F99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Статья «Основные направления в развитии русской культуры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–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начала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в.» О.П. Козьменко</a:t>
            </a:r>
          </a:p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История России: в 3 т. / Под ред. А.Н. Сахарова. - М.: АСТ, 2001.</a:t>
            </a:r>
          </a:p>
          <a:p>
            <a:endParaRPr lang="ru-RU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3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C173C-E9BC-83EA-2190-EB036707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19" y="161259"/>
            <a:ext cx="10515600" cy="519778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Словарик: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13C177-5160-64DC-1B4E-110A81F39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19" y="681036"/>
            <a:ext cx="11783962" cy="6176963"/>
          </a:xfrm>
        </p:spPr>
        <p:txBody>
          <a:bodyPr>
            <a:noAutofit/>
          </a:bodyPr>
          <a:lstStyle/>
          <a:p>
            <a:pPr algn="just"/>
            <a:r>
              <a:rPr lang="ru-RU" sz="19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Сентиментализм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 русской литературе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века можно охарактеризовать как литературное течение, которое акцентировало внимание на эмоциях, чувствах и внутреннем мире героев. Это период, когда авторы стремились передать переживания и настроения своих героев, а также вызвать сочувствие и понимание у читателя. </a:t>
            </a:r>
          </a:p>
          <a:p>
            <a:pPr algn="just"/>
            <a:r>
              <a:rPr lang="ru-RU" sz="19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Романтизм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— стиль, сформировавшийся в эпоху войны 1812 г., когда особое распространение получают идеи патриотизма, необходимости служения Родине и т.д. Характерная черта романтизма — противопоставление реальной действительности и идеальных образов, ситуаций, мировосприятия. В.А. Жуковский — поэт, положивший начало развитию романтизма в отечественной поэзии.</a:t>
            </a:r>
          </a:p>
          <a:p>
            <a:pPr algn="just"/>
            <a:r>
              <a:rPr lang="ru-RU" sz="19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Реализм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это стиль русской литературы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века, который характеризуется стремлением передавать в своих произведениях реальность жизни, обычную среднюю действительность. Этот стиль возник как противоположность и отход от романтизма и сентиментализма, которые преобладали в литературе предыдущего периода.</a:t>
            </a:r>
          </a:p>
          <a:p>
            <a:pPr algn="just"/>
            <a:r>
              <a:rPr lang="ru-RU" sz="19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Модерн в архитектуре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архитектурный стиль, характеризующийся стремлением к органическому единству формы и функции, использованием новых материалов и технологий, а также уникальными декоративными элементами. Модерн в архитектуре часто ассоциируется с изгибами, органическими формами, стеклом и металлом, и отражает дух времени начала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века.</a:t>
            </a:r>
          </a:p>
          <a:p>
            <a:pPr algn="just"/>
            <a:r>
              <a:rPr lang="ru-RU" sz="19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Символизм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литературное и художественное направление, развивавшееся в конце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-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начале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века, которое отличалось использованием символов и метафор для выражения идей и эмоций. Символисты стремились к созданию образов, которые были бы более глубокими и мистическими, чем повседневная реальность, и часто работали с темами мистицизма, мечтаний и подсознания.</a:t>
            </a:r>
          </a:p>
        </p:txBody>
      </p:sp>
    </p:spTree>
    <p:extLst>
      <p:ext uri="{BB962C8B-B14F-4D97-AF65-F5344CB8AC3E}">
        <p14:creationId xmlns:p14="http://schemas.microsoft.com/office/powerpoint/2010/main" val="342371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BED7C5A-689F-D05B-17F9-474C81F81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206477"/>
            <a:ext cx="11326762" cy="6843251"/>
          </a:xfrm>
        </p:spPr>
        <p:txBody>
          <a:bodyPr>
            <a:normAutofit/>
          </a:bodyPr>
          <a:lstStyle/>
          <a:p>
            <a:pPr algn="just"/>
            <a:r>
              <a:rPr lang="ru-RU" sz="19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Футуризм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художественное движение, возникшее в начале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в Италии, характеризующееся пылким энтузиазмом по отношению к техническому прогрессу, скорости, динамизму и новаторству. Футуристы отвергали традиционные ценности и стили в искусстве, пропагандировали новые формы самовыражения и активно пропагандировали машинную цивилизацию.</a:t>
            </a:r>
          </a:p>
          <a:p>
            <a:pPr algn="just"/>
            <a:r>
              <a:rPr lang="ru-RU" sz="19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Акмеизм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литературное движение, возникшее в России в начале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века, которое стремилось к ясности, точности и простоте выражения в поэзии. Акмеисты отвергали символизм и его мистические и метафорические элементы, предпочитая более ясный и конкретный язык. Акмеизм также поддерживал идею прямого воздействия слов и образов на читателя.</a:t>
            </a:r>
          </a:p>
          <a:p>
            <a:pPr algn="just"/>
            <a:r>
              <a:rPr lang="ru-RU" sz="19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Кубизм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это художественное направление в живописи и скульптуре, которое развилось в начале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века, преимущественно под влиянием Пабло Пикассо и Жоржа Брака. Характеризуется разложением объектов на геометрические формы, такие как кубы, призмы и цилиндры, и представлением их с разных точек зрения одновременно.</a:t>
            </a:r>
          </a:p>
          <a:p>
            <a:pPr algn="just"/>
            <a:r>
              <a:rPr lang="ru-RU" sz="19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Супрематизм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это художественное движение, возникшее в начале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в России под руководством Казимира Малевича. Основной принцип супрематизма заключается в использовании геометрических форм, преимущественно простых геометрических фигур, таких как квадраты и круги, для создания абстрактных композиций, лишенных какой-либо конкретной предметности.</a:t>
            </a:r>
          </a:p>
          <a:p>
            <a:pPr algn="just"/>
            <a:r>
              <a:rPr lang="ru-RU" sz="19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Экспрессионизм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это художественное направление, возникшее в начале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века, преимущественно в Германии. Оно характеризуется эмоциональным выражением художника через искаженные формы, насыщенные цвета и усиленные контрасты. Экспрессионисты стремились передать внутренний мир человека и его эмоциональное состояние через свои произведения.</a:t>
            </a:r>
          </a:p>
          <a:p>
            <a:pPr algn="just"/>
            <a:endParaRPr lang="ru-RU" sz="19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19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19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19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42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A636983-4DE0-EA01-CD57-DC70DA38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8" y="429009"/>
            <a:ext cx="10970342" cy="5999982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Модернистское литературное течение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это литературное направление, которое возникло в конце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-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начале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и характеризовалось стремлением к новаторству, экспериментам с формой и языком, а также отказом от традиционных литературных конвенций. Модернизм выдвигал идеи индивидуализма, релятивизма, искусства для искусства, подчеркивая разнообразие человеческого опыта и выражая разнообразие художественных подходов. Это направление проникло в различные области литературы, включая прозу, поэзию, драматургию и эссеистику, и оказало глубокое влияние на развитие литературы и культуры в целом.</a:t>
            </a:r>
          </a:p>
          <a:p>
            <a:r>
              <a:rPr lang="ru-RU" sz="20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Псевдорусский стиль: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Этот стиль в архитектуре был популярен в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веке и характеризовался использованием элементов, типичных для русской архитектуры, таких как луковичные купола, изогнутые арки, лепнина, декоративные узоры в стиле русского народного искусства. Однако, вместо того чтобы строить здания в строгом соответствии с историческими образцами, архитекторы вводили современные элементы и технологии, что делало их работы более фантазийными и оригинальными.</a:t>
            </a:r>
          </a:p>
          <a:p>
            <a:r>
              <a:rPr lang="ru-RU" sz="20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Псевдоготика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Этот стиль также популярен в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веке и характеризуется использованием архитектурных элементов, характерных для готической архитектуры, таких как стрельчатые арки, остроугольные окна, резные узоры, розетки и шпили. Однако здания, созданные в стиле псевдоготики, не всегда строго следуют традиционным принципам готической архитектуры, а часто вводят современные элементы и конструкции, чтобы достичь желаемого визуального эффекта.</a:t>
            </a:r>
          </a:p>
          <a:p>
            <a:endParaRPr lang="ru-RU" sz="20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5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ECE9D-1C17-8289-ED64-3DE1D554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Содержание: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C76FD5-2145-7B29-EC94-1C14BB54D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Введение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Литература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Архитектура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Живопись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Музыка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Научные достижения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Выводы</a:t>
            </a:r>
          </a:p>
          <a:p>
            <a:pPr marL="514350" indent="-514350">
              <a:buFont typeface="+mj-lt"/>
              <a:buAutoNum type="arabicPeriod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7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ADB23-96E6-D876-0A2E-19CEB411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5" y="123093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Введение.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BD3CBC-3504-8E43-8625-1E2E698F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5" y="1332879"/>
            <a:ext cx="10515600" cy="5044219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период 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– </a:t>
            </a:r>
            <a:r>
              <a:rPr lang="ru-RU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начала </a:t>
            </a:r>
            <a:r>
              <a:rPr lang="en-US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русская культура переживала свой золотой и серебряный века, оказывая огромное влияние на формирование современной культурной идентичности России.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рубеже веков возникли новые тенденции, требующие нового осмысления социальных и нравственных проблем, что привело к поиску новых изобразительных методов и средств.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этот период произошло зарождение и расцвет литературы, живописи, музыки и театра, которые стали основополагающими элементами национального искусства.</a:t>
            </a:r>
          </a:p>
        </p:txBody>
      </p:sp>
    </p:spTree>
    <p:extLst>
      <p:ext uri="{BB962C8B-B14F-4D97-AF65-F5344CB8AC3E}">
        <p14:creationId xmlns:p14="http://schemas.microsoft.com/office/powerpoint/2010/main" val="54763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2C62E-C03F-FA5A-B6C4-96854A720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06" y="246184"/>
            <a:ext cx="10515600" cy="578093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Литература.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6A8D4A-49DF-EFF8-3B71-D2DD0542E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41" y="842878"/>
            <a:ext cx="7895746" cy="6015122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</a:t>
            </a:r>
            <a:r>
              <a:rPr lang="ru-RU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 стал временем быстрой смены эстетических направлений в русской литературе: классицизм, сентиментализм, романтизм, реализм.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Наиболее видным представителем сентиментализма был Н.М. Карамзин, а романтизму — В.А. Жуковский.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Реализм характеризуется стремлением передавать реальность жизни, а его выдающимися представителями стали Л.Н. Толстой и А.П. Чехов.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конце </a:t>
            </a:r>
            <a:r>
              <a:rPr lang="en-US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– </a:t>
            </a:r>
            <a:r>
              <a:rPr lang="ru-RU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начале </a:t>
            </a:r>
            <a:r>
              <a:rPr lang="en-US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появились новые течения: символизм, футуризм, акмеизм, отражающие социальные и политические изменения в стране.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Символизм формировался в конце </a:t>
            </a:r>
            <a:r>
              <a:rPr lang="en-US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</a:t>
            </a:r>
            <a:r>
              <a:rPr lang="ru-RU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и представлял собой модернистское литературное течение.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Талантливые поэты и беллетристы, такие как К.Д. Бальмонт, З.Н. Гиппиус, Д.С. Мережковский, Ф.Г. Сологуб, В.Л. Брюсов, сделали значительный вклад в развитие символизма.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Футуризм, представленный Владимиром Маяковским, отвергал традиционные формы и стили, предпочитая новаторские и экспериментальные приемы.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900" b="0" i="0" dirty="0">
                <a:solidFill>
                  <a:schemeClr val="bg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Акмеисты, такие как Николай Гумилев и Анна Ахматова, стремились к ясности и точности в выражении своих мыслей и чувств.</a:t>
            </a:r>
          </a:p>
          <a:p>
            <a:endParaRPr lang="ru-RU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D26B0A-CC72-B51C-9D49-8AF715F0E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" r="7016"/>
          <a:stretch/>
        </p:blipFill>
        <p:spPr bwMode="auto">
          <a:xfrm>
            <a:off x="8458080" y="824276"/>
            <a:ext cx="3588146" cy="260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BB48829-8DB4-292F-5942-C0F2E3B9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97" y="3616562"/>
            <a:ext cx="3578087" cy="267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11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CD3DC60-8187-3FD2-7470-87C06370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26" y="778703"/>
            <a:ext cx="7309473" cy="5788508"/>
          </a:xfrm>
        </p:spPr>
        <p:txBody>
          <a:bodyPr>
            <a:normAutofit/>
          </a:bodyPr>
          <a:lstStyle/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первой половине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классицизм удерживал свои позиции в русской архитектуре, а разновидностью этого стиля стал ампир.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Видными представителями классицизма были А.Н. Воронихин, А.Д. Захаров, К.И. Росси, В.П. Стасов, Д.И. Жилярди, О.И. Бове.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 середине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в моду входят псевдорусский стиль и псевдоготика, а Карл Тон становится создателем псевдорусского стиля.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конце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–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начале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становится популярным стиль "модерн", характеризующийся свободным развитием объемов, монументальностью и использованием новаторских материалов и оформления.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Ведущими архитекторами этого направления стали создатели зданий в стиле модерн, включая использование мозаики, витражей, керамики и скульптуры.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C930566-4313-20B5-9316-C5E807F9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6" y="118510"/>
            <a:ext cx="10515600" cy="56252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Архитектура.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64EBEF3-FFE1-BC48-B6F5-822FA190F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592" y="399773"/>
            <a:ext cx="3704881" cy="24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078826-0089-7059-09F5-46DB1F02DD9F}"/>
              </a:ext>
            </a:extLst>
          </p:cNvPr>
          <p:cNvSpPr txBox="1"/>
          <p:nvPr/>
        </p:nvSpPr>
        <p:spPr>
          <a:xfrm>
            <a:off x="8176592" y="2879643"/>
            <a:ext cx="3849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+mj-lt"/>
              </a:rPr>
              <a:t>Михайловский дворец </a:t>
            </a:r>
            <a:r>
              <a:rPr lang="en-US" sz="1600" dirty="0">
                <a:latin typeface="+mj-lt"/>
              </a:rPr>
              <a:t>XIX</a:t>
            </a:r>
            <a:r>
              <a:rPr lang="ru-RU" sz="1600" dirty="0">
                <a:latin typeface="+mj-lt"/>
              </a:rPr>
              <a:t>в. (стиль ампир)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D4CFAD-6286-818C-C123-73BD4F58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591" y="3528180"/>
            <a:ext cx="3704882" cy="2547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1B3306-5320-D185-14CF-3D6A23018EFC}"/>
              </a:ext>
            </a:extLst>
          </p:cNvPr>
          <p:cNvSpPr txBox="1"/>
          <p:nvPr/>
        </p:nvSpPr>
        <p:spPr>
          <a:xfrm>
            <a:off x="8248716" y="6058085"/>
            <a:ext cx="3704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Большой  дворец </a:t>
            </a:r>
            <a:r>
              <a:rPr lang="en-US" sz="1600" dirty="0">
                <a:latin typeface="+mj-lt"/>
              </a:rPr>
              <a:t>XIX</a:t>
            </a:r>
            <a:r>
              <a:rPr lang="ru-RU" sz="1600" dirty="0">
                <a:latin typeface="+mj-lt"/>
              </a:rPr>
              <a:t>в. </a:t>
            </a:r>
          </a:p>
          <a:p>
            <a:pPr algn="ctr"/>
            <a:r>
              <a:rPr lang="ru-RU" sz="1600" dirty="0">
                <a:latin typeface="+mj-lt"/>
              </a:rPr>
              <a:t>(псевдорусский стиль)</a:t>
            </a:r>
          </a:p>
        </p:txBody>
      </p:sp>
    </p:spTree>
    <p:extLst>
      <p:ext uri="{BB962C8B-B14F-4D97-AF65-F5344CB8AC3E}">
        <p14:creationId xmlns:p14="http://schemas.microsoft.com/office/powerpoint/2010/main" val="21042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11A3D-ECFC-ACEA-FBE9-136D593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206099"/>
            <a:ext cx="11022496" cy="562527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Живопись.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E0C0FA-F9D4-A59A-9918-41D7ED086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5" y="768626"/>
            <a:ext cx="7209182" cy="6089375"/>
          </a:xfrm>
        </p:spPr>
        <p:txBody>
          <a:bodyPr>
            <a:normAutofit/>
          </a:bodyPr>
          <a:lstStyle/>
          <a:p>
            <a:pPr algn="just"/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Русская живопись от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до начала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прошла через различные этапы развития, от классицизма до авангарда.</a:t>
            </a:r>
          </a:p>
          <a:p>
            <a:pPr algn="just"/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Ключевым моментом стало возникновение Товарищества передвижных художественных выставок, которое объединило молодых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художников, не приемлющих традиционные принципы Академии художеств.</a:t>
            </a:r>
          </a:p>
          <a:p>
            <a:pPr algn="just"/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Известные художники, такие как Серов, Крамской, Перов, Репин, представляли различные направления и стили, отражая жизнь и проблемы простых людей.</a:t>
            </a:r>
          </a:p>
          <a:p>
            <a:pPr algn="just"/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Вторая половина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</a:t>
            </a:r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принесла новые направления, такие как "Мир искусства" и "Союз русских художников", где художники стремились воспитывать эстетические вкусы общества.</a:t>
            </a:r>
          </a:p>
          <a:p>
            <a:pPr algn="just"/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Художники, такие как Серов, Врубель, Рерих, стали представителями русского модерна, обращаясь к духовным исканиям и национальным традициям.</a:t>
            </a:r>
          </a:p>
          <a:p>
            <a:pPr algn="just"/>
            <a:r>
              <a:rPr lang="ru-RU" sz="19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Смена принципов реализма привела к появлению авангардных группировок и направлений, таких как кубизм, супрематизм и экспрессионизм.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336B7BD-0418-C162-EF7D-487AD0152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290" y="487362"/>
            <a:ext cx="4099171" cy="241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5C5F8C-CFAD-4D20-46A9-360C258CD5A7}"/>
              </a:ext>
            </a:extLst>
          </p:cNvPr>
          <p:cNvSpPr txBox="1"/>
          <p:nvPr/>
        </p:nvSpPr>
        <p:spPr>
          <a:xfrm>
            <a:off x="7854290" y="2905884"/>
            <a:ext cx="4099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"Запорожцы пишут письмо турецкому султану" (1880-1891) И.Е. Репин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4EA2E-F5B1-83A5-C022-2CB4A9D271B2}"/>
              </a:ext>
            </a:extLst>
          </p:cNvPr>
          <p:cNvSpPr txBox="1"/>
          <p:nvPr/>
        </p:nvSpPr>
        <p:spPr>
          <a:xfrm>
            <a:off x="8223142" y="6406670"/>
            <a:ext cx="3538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0" i="0" dirty="0">
                <a:solidFill>
                  <a:srgbClr val="0D0D0D"/>
                </a:solidFill>
                <a:effectLst/>
                <a:latin typeface="+mj-lt"/>
              </a:rPr>
              <a:t>"Девочка с персиками" (1887) В. Серов</a:t>
            </a:r>
            <a:endParaRPr lang="ru-RU" sz="1600" dirty="0">
              <a:latin typeface="+mj-lt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E0A0446-915B-65E4-7C45-5F998916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7" y="3491570"/>
            <a:ext cx="2537638" cy="290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F21536F-48D9-CE3B-9909-3662E288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296" y="2278776"/>
            <a:ext cx="1646934" cy="23004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9F28CE-66FB-C74E-0F2F-070B5C48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352"/>
            <a:ext cx="2411361" cy="549275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Музыка.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415659-0489-47E1-EC83-9463F3C1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1" y="768627"/>
            <a:ext cx="7823752" cy="6317973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 в России был периодом значительного развития музыкальной культуры и формирования национальной музыкальной школы.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Русские композиторы внесли свой вклад в различные жанры, включая оперу, симфонию, романс и использование русской народной музыки.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Творчество композиторов, таких как Глинка, Чайковский, Мусоргский, Римский-Корсаков, выделялось национальным характером и богатством музыкальной выразительности.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Русские композиторы активно развивали русскую оперную школу, симфоническую музыку и романс.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"Могучая кучка" стала символом сотрудничества и взаимодействия между выдающимися композиторами, которые использовали элементы русской народной музыки в своих произведениях.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Имена таких композиторов, как Чайковский, Глинка, Римский-Корсаков, до сих пор являются символами русской музыкальной культуры и остаются вдохновением для многих музыкантов.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C7191-EDE5-A4F1-AF1C-8282572F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364" y="180142"/>
            <a:ext cx="1633326" cy="2303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43C0E0-9AB2-9D27-5B79-4CD1797F6163}"/>
              </a:ext>
            </a:extLst>
          </p:cNvPr>
          <p:cNvSpPr txBox="1"/>
          <p:nvPr/>
        </p:nvSpPr>
        <p:spPr>
          <a:xfrm>
            <a:off x="8108421" y="2500903"/>
            <a:ext cx="112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+mj-lt"/>
              </a:rPr>
              <a:t>Римский-Корсаков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9760CA-D85B-A098-F3CA-5C0EE80CA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661" y="143591"/>
            <a:ext cx="1761199" cy="2303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54BED5-63A7-9B86-772D-95AB531E4067}"/>
              </a:ext>
            </a:extLst>
          </p:cNvPr>
          <p:cNvSpPr txBox="1"/>
          <p:nvPr/>
        </p:nvSpPr>
        <p:spPr>
          <a:xfrm>
            <a:off x="10697945" y="2417177"/>
            <a:ext cx="1360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Балакирев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274ED-D76E-48BE-809C-F033942D7045}"/>
              </a:ext>
            </a:extLst>
          </p:cNvPr>
          <p:cNvSpPr txBox="1"/>
          <p:nvPr/>
        </p:nvSpPr>
        <p:spPr>
          <a:xfrm>
            <a:off x="9680285" y="4545332"/>
            <a:ext cx="707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Кюи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9FAE3F-A163-1A7F-F3D1-7F2CDD0643C1}"/>
              </a:ext>
            </a:extLst>
          </p:cNvPr>
          <p:cNvSpPr txBox="1"/>
          <p:nvPr/>
        </p:nvSpPr>
        <p:spPr>
          <a:xfrm>
            <a:off x="10842352" y="6567305"/>
            <a:ext cx="111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Бородин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FC10CF1-5176-29C0-C40D-6D2B2A372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747" y="4307711"/>
            <a:ext cx="1694567" cy="233575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3413DD2-E987-7459-5E69-CF6D7DCB1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482" y="3938674"/>
            <a:ext cx="1612900" cy="257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57B89B-DF1A-EF3C-FF73-7E2236C79701}"/>
              </a:ext>
            </a:extLst>
          </p:cNvPr>
          <p:cNvSpPr txBox="1"/>
          <p:nvPr/>
        </p:nvSpPr>
        <p:spPr>
          <a:xfrm>
            <a:off x="8157280" y="6474189"/>
            <a:ext cx="13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Мусоргский</a:t>
            </a:r>
          </a:p>
        </p:txBody>
      </p:sp>
    </p:spTree>
    <p:extLst>
      <p:ext uri="{BB962C8B-B14F-4D97-AF65-F5344CB8AC3E}">
        <p14:creationId xmlns:p14="http://schemas.microsoft.com/office/powerpoint/2010/main" val="282337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194F2B2-43D3-7B33-8ABB-1D9C09DE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35" y="681036"/>
            <a:ext cx="11071008" cy="6405564"/>
          </a:xfrm>
        </p:spPr>
        <p:txBody>
          <a:bodyPr>
            <a:normAutofit/>
          </a:bodyPr>
          <a:lstStyle/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области физики в конце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века Михаил Ломоносов проводил исследования в области оптики, света и электромагнетизма. В начале 20 века К.Э. Циолковский, российский ученый, сформулировал основы космической техники и стал одним из основателей космонавтики.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химии выдающиеся российские ученые Дмитрий Менделеев и Алексей Бутлеров сыграли ключевую роль в развитии периодической системы химических элементов и принципах органической химии.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области медицины Илларион Павлов разработал теорию условного рефлекса и получил Нобелевскую премию по физиологии или медицине в 1904 году. Николай Склифосовский основал первую в России институтскую больницу, а Сергей Боткин внес значительный вклад в развитие клинической медицины.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Также важным аспектом научного прогресса в России была математика. Петр Лебедев разработал первый электронный микроскоп, а Пафнутий Чебышев внес важные вклады в теорию вероятностей и математический анализ.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культурной и гуманитарной сферах также были значимые научные достижения. Лев Яшин проводил исследования в области психологии и психиатрии, а Иван Павлов оказал влияние на развитие психологии с своими исследованиями по условному рефлексу.</a:t>
            </a:r>
          </a:p>
          <a:p>
            <a:pPr algn="just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Научный прогресс столкнулся с препятствиями в начале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 </a:t>
            </a:r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века из-за Первой мировой войны, Гражданской войны и революции.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9B749A9-B298-6187-0ABC-04A59D68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131762"/>
            <a:ext cx="10515600" cy="549275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Научные достижения.</a:t>
            </a:r>
          </a:p>
        </p:txBody>
      </p:sp>
    </p:spTree>
    <p:extLst>
      <p:ext uri="{BB962C8B-B14F-4D97-AF65-F5344CB8AC3E}">
        <p14:creationId xmlns:p14="http://schemas.microsoft.com/office/powerpoint/2010/main" val="223522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9DAE37-8149-9B28-325B-D4BA2B47D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13" y="176007"/>
            <a:ext cx="4869426" cy="505030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Выводы.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89D160-F85C-C81A-9BDB-E96CE1914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42" y="840658"/>
            <a:ext cx="10515600" cy="5678129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Научно-технический прогресс в России в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XIX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начале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века шел наравне с другими передовыми странами мира, привнося важные изобретения и открытия в различные области, такие как физика, химия, медицина и математика.</a:t>
            </a:r>
          </a:p>
          <a:p>
            <a:pPr algn="just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Этот период также был отмечен значительным развитием культуры и искусства, с появлением новых направлений и стилей в живописи, литературе и архитектуре.</a:t>
            </a:r>
          </a:p>
          <a:p>
            <a:pPr algn="just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Влияние российских научных и художественных достижений простирается далеко за пределы страны, оказывая влияние на мировую науку и культуру.</a:t>
            </a:r>
          </a:p>
          <a:p>
            <a:pPr algn="just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Несмотря на сложные исторические события, такие как Первая мировая война, Гражданская война и революция, российские ученые и художники продолжали творить и вносить свой вклад в развитие общества.</a:t>
            </a:r>
          </a:p>
          <a:p>
            <a:pPr marL="0" indent="0" algn="just">
              <a:buNone/>
            </a:pP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Таким образом, этот период в истории России остается важным временем, когда страна проявила свой талант и интеллектуальный потенциал, способствуя прогрессу как научного, так и культурного.</a:t>
            </a:r>
          </a:p>
          <a:p>
            <a:pPr algn="just"/>
            <a:endParaRPr lang="ru-RU" sz="24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9748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1859</Words>
  <Application>Microsoft Macintosh PowerPoint</Application>
  <PresentationFormat>Широкоэкранный</PresentationFormat>
  <Paragraphs>94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Tahoma</vt:lpstr>
      <vt:lpstr>Тема Office</vt:lpstr>
      <vt:lpstr>Русская культура XIX – начала XX в.</vt:lpstr>
      <vt:lpstr>Содержание:</vt:lpstr>
      <vt:lpstr>Введение.</vt:lpstr>
      <vt:lpstr>Литература.</vt:lpstr>
      <vt:lpstr>Архитектура.</vt:lpstr>
      <vt:lpstr>Живопись.</vt:lpstr>
      <vt:lpstr>Музыка.</vt:lpstr>
      <vt:lpstr>Научные достижения.</vt:lpstr>
      <vt:lpstr>Выводы.</vt:lpstr>
      <vt:lpstr>Источники:</vt:lpstr>
      <vt:lpstr>Словарик: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Русская культура XIX – начале XX в.</dc:title>
  <dc:creator>Екатерина Числова</dc:creator>
  <cp:lastModifiedBy>Екатерина Числова</cp:lastModifiedBy>
  <cp:revision>42</cp:revision>
  <dcterms:created xsi:type="dcterms:W3CDTF">2024-02-19T17:26:21Z</dcterms:created>
  <dcterms:modified xsi:type="dcterms:W3CDTF">2024-02-22T09:19:23Z</dcterms:modified>
</cp:coreProperties>
</file>